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4"/>
  </p:notesMasterIdLst>
  <p:handoutMasterIdLst>
    <p:handoutMasterId r:id="rId25"/>
  </p:handoutMasterIdLst>
  <p:sldIdLst>
    <p:sldId id="355" r:id="rId5"/>
    <p:sldId id="356" r:id="rId6"/>
    <p:sldId id="357" r:id="rId7"/>
    <p:sldId id="363" r:id="rId8"/>
    <p:sldId id="364" r:id="rId9"/>
    <p:sldId id="257" r:id="rId10"/>
    <p:sldId id="258" r:id="rId11"/>
    <p:sldId id="259" r:id="rId12"/>
    <p:sldId id="260" r:id="rId13"/>
    <p:sldId id="262" r:id="rId14"/>
    <p:sldId id="331" r:id="rId15"/>
    <p:sldId id="347" r:id="rId16"/>
    <p:sldId id="350" r:id="rId17"/>
    <p:sldId id="352" r:id="rId18"/>
    <p:sldId id="343" r:id="rId19"/>
    <p:sldId id="342" r:id="rId20"/>
    <p:sldId id="353" r:id="rId21"/>
    <p:sldId id="365" r:id="rId22"/>
    <p:sldId id="360" r:id="rId23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FF8AE"/>
    <a:srgbClr val="DCDCDC"/>
    <a:srgbClr val="232F3E"/>
    <a:srgbClr val="595A5D"/>
    <a:srgbClr val="414042"/>
    <a:srgbClr val="4F81BD"/>
    <a:srgbClr val="0C9B2E"/>
    <a:srgbClr val="FFFAD0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3" autoAdjust="0"/>
    <p:restoredTop sz="95816" autoAdjust="0"/>
  </p:normalViewPr>
  <p:slideViewPr>
    <p:cSldViewPr snapToGrid="0" showGuides="1">
      <p:cViewPr varScale="1">
        <p:scale>
          <a:sx n="101" d="100"/>
          <a:sy n="101" d="100"/>
        </p:scale>
        <p:origin x="592" y="200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www.sse.com.cn</a:t>
            </a:r>
            <a:r>
              <a:rPr lang="en-US" dirty="0"/>
              <a:t>/</a:t>
            </a:r>
            <a:r>
              <a:rPr lang="en-US" dirty="0" err="1"/>
              <a:t>aboutus</a:t>
            </a:r>
            <a:r>
              <a:rPr lang="en-US" dirty="0"/>
              <a:t>/</a:t>
            </a:r>
            <a:r>
              <a:rPr lang="en-US" dirty="0" err="1"/>
              <a:t>mediacenter</a:t>
            </a:r>
            <a:r>
              <a:rPr lang="en-US" dirty="0"/>
              <a:t>/</a:t>
            </a:r>
            <a:r>
              <a:rPr lang="en-US" dirty="0" err="1"/>
              <a:t>hotandd</a:t>
            </a:r>
            <a:r>
              <a:rPr lang="en-US" dirty="0"/>
              <a:t>/c/c_20240208_5735532.shtml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1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## Background 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您是撰写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ESG（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环境、社会和治理）报告的专家。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Profile: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 language: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中文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description: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我是撰写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ESG（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环境、社会和治理）报告的专家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专注于为各种行业的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报告写作提供优质服务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n-US" altLang="zh-CN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altLang="zh-CN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Goals: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根据用户输入的信息，思考对应的场景，展开写作。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输出一篇完整的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报告，符合规范和标准。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输出的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报告结构合理，行文条理清晰，信息连贯一致。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Constrains: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对于不在你知识库中的信息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明确告知用户你不知道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你可以调用数据库或知识库中关于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报告语料的内容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Skills: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具有强大的文章撰写能力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熟悉不同行业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报告的写作格式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3.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对各类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框架，如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GRI、SASB、CDP、ISSB、TCFD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等有深入了解，并熟悉这些框架的结构和关键指标。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拥有排版审美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会利用序号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缩进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分隔线和换行符等等来美化信息排版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Workflows: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你会按下面的框架来帮助用户生成所需的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并通过分隔符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序号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缩进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换行符等进行排版美化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1.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提示用户输入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报告的大纲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针对大纲的每个小标题生成报告，每次生成之前，根据你的理解提示用户输入相关信息。用户可以提供的信息包括：行业、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相关数据、公司的管理政策、措施、规划等等。理解并思考该议题下的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报告特点并开始撰写。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如果用户想要进行修改和定制，请根据用户的反馈进行调整，直到用户满意为止。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5.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在完成生成和交付后，友好地结束对话，并感谢用户的使用和合作。</a:t>
            </a: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##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Initializatoin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简要介绍自己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提示用户输入。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零售行业，大纲如下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前言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公司对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ESG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议题的承诺和价值观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报告范围和期间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环境影响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气候变化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温室气体排放数据和管理举措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可再生能源使用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能源效率计划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资源利用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材料使用和回收利用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水资源管理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更智能的化学品使用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安全材料的使用和管理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供应链环境影响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供应商环境绩效评估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绿色采购举措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- 2030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年实现碳中和目标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路线图和行动计划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3.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社会影响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包容与多元化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员工多元化数据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多元化与平等机会政策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员工支持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员工福利和薪酬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员工参与和发展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隐私和数据安全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无障碍环境和产品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教育投资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健康与安全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人权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人权政策和尽职调查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社区投资和发展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社区参与和志愿者活动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慈善捐助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就业机会创造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4.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公司治理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公司治理架构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董事会监督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委员会构成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道德与合规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反腐败和反垄断政策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合规培训与沟通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利益相关方参与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利益相关方参与机制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税收政策和缴纳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5.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展望未来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6.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附录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指标和数据披露</a:t>
            </a:r>
            <a:br>
              <a:rPr lang="zh-CN" altLang="en-US" dirty="0"/>
            </a:b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</a:rPr>
              <a:t>报告编制方法</a:t>
            </a:r>
            <a:br>
              <a:rPr lang="zh-CN" alt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0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White_C-01_PURPLE_1280x720_Cluster-B_2x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ORANGE_1280x720_2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_1280x720_Cluster-B_2x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YELLOW_1280x720_Cluster-D_2x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EB7B3-AE47-2646-A763-681E0D2B018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01D95-E873-684A-A310-3DB910658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DA9AA-7EB5-BC47-9BD7-3F3BB94BFB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54881-CD7F-C944-A945-9ED538B0B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3235B-FBF5-7C47-871D-951BFE3D8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1E26-6B70-8545-9800-747363F7AA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9F117-ADCA-9444-85D0-19D38CA7F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B5C62-7189-204B-BD78-75702096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1F87-93ED-B34D-BB7E-C8C10B1E0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52C3D-299C-AA40-9529-6016A28DC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F427-7E42-A34B-B7C9-204787A18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CDD4-2E2C-B842-8B78-FF98056D3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ED094D-8FCE-B94E-8BCF-14EE4A983723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B5B6-8CC9-F245-BF43-9294E4EC4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FD397-204D-014C-B19D-7949C9FD5AFC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80480-68DE-6846-99B2-84B2D1519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ABA8-F309-3648-B28C-EA66770C5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FEE37-8BCF-024F-AC51-4E416448F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783080"/>
            <a:ext cx="13715999" cy="5715000"/>
          </a:xfrm>
        </p:spPr>
        <p:txBody>
          <a:bodyPr/>
          <a:lstStyle>
            <a:lvl1pPr marL="0" indent="0">
              <a:spcAft>
                <a:spcPts val="2160"/>
              </a:spcAft>
              <a:buNone/>
              <a:defRPr/>
            </a:lvl1pPr>
            <a:lvl2pPr marL="342900" indent="0">
              <a:spcAft>
                <a:spcPts val="2160"/>
              </a:spcAft>
              <a:buNone/>
              <a:defRPr/>
            </a:lvl2pPr>
            <a:lvl3pPr marL="754380" indent="0">
              <a:spcAft>
                <a:spcPts val="2160"/>
              </a:spcAft>
              <a:buNone/>
              <a:defRPr/>
            </a:lvl3pPr>
            <a:lvl4pPr marL="1097280" indent="0">
              <a:spcAft>
                <a:spcPts val="2160"/>
              </a:spcAft>
              <a:buNone/>
              <a:defRPr/>
            </a:lvl4pPr>
            <a:lvl5pPr marL="1371600" indent="0">
              <a:spcAft>
                <a:spcPts val="216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5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E14F9F-61A8-D245-82B4-BEE1019F2921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2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A631C-E189-244F-892A-5BBE683AFF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52447-4AAA-C34A-8A68-BD8CDD84C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373A2-BC72-D945-85CF-ADECFF33329B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2CAD83-B6C9-C14C-B616-30B07C168D1D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9C5E-385F-444D-8E5F-B0799D216C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E20E6-A9D3-0542-AE1B-475B5CDB07A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36576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78F2B-2E67-A941-B08E-D0429359DB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B1287-BB65-1145-B864-F6EC9C2635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4ECDD-1734-8944-AB48-551A8195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0F384-3D6D-A64E-9AEE-80C075A86D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2024,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  <p:sldLayoutId id="214748371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bg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n/blogs/china/brclient-user-guid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0440F1-B4A7-40C2-4451-FBBEF02AB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4B976-F39A-98E4-B9BE-F898A76CFF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CN" dirty="0"/>
              <a:t>edrock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97FB3-CBDE-63DE-72E7-677863BB8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525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6AA5BF-0B61-0D84-A1ED-B839768C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29" y="636688"/>
            <a:ext cx="9326880" cy="69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2947D-1CEF-924B-ADF8-D0E4B52EE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行业案例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 err="1"/>
              <a:t>企业</a:t>
            </a:r>
            <a:r>
              <a:rPr lang="zh-CN" altLang="en-US" dirty="0"/>
              <a:t>：</a:t>
            </a:r>
            <a:r>
              <a:rPr lang="en-US" dirty="0" err="1"/>
              <a:t>ESG报告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8856-595E-E974-7ACD-1BA38E13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ESG报告介绍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076F2B-180A-DD63-7A53-88133A7E57EA}"/>
              </a:ext>
            </a:extLst>
          </p:cNvPr>
          <p:cNvSpPr/>
          <p:nvPr/>
        </p:nvSpPr>
        <p:spPr>
          <a:xfrm>
            <a:off x="2018538" y="3198473"/>
            <a:ext cx="3016377" cy="303466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7AFB4A-0C9F-CD46-2A4E-C7150F8B629A}"/>
              </a:ext>
            </a:extLst>
          </p:cNvPr>
          <p:cNvGrpSpPr/>
          <p:nvPr/>
        </p:nvGrpSpPr>
        <p:grpSpPr>
          <a:xfrm>
            <a:off x="4204812" y="4821565"/>
            <a:ext cx="2009394" cy="1986905"/>
            <a:chOff x="4023360" y="4137661"/>
            <a:chExt cx="1536192" cy="15727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7B9E4B-CCC5-7FCC-4ADB-46FCC0883D46}"/>
                </a:ext>
              </a:extLst>
            </p:cNvPr>
            <p:cNvSpPr/>
            <p:nvPr/>
          </p:nvSpPr>
          <p:spPr>
            <a:xfrm>
              <a:off x="4023360" y="4137661"/>
              <a:ext cx="1536192" cy="15727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4" name="Graphic 13" descr="Bank with solid fill">
              <a:extLst>
                <a:ext uri="{FF2B5EF4-FFF2-40B4-BE49-F238E27FC236}">
                  <a16:creationId xmlns:a16="http://schemas.microsoft.com/office/drawing/2014/main" id="{40DF4F5F-EE54-7B93-3775-18B1B59BD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4256" y="4466845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4EBD0-52A0-10A6-C16F-22612708B2A1}"/>
              </a:ext>
            </a:extLst>
          </p:cNvPr>
          <p:cNvGrpSpPr/>
          <p:nvPr/>
        </p:nvGrpSpPr>
        <p:grpSpPr>
          <a:xfrm>
            <a:off x="2508608" y="2043081"/>
            <a:ext cx="1875092" cy="1886519"/>
            <a:chOff x="2898648" y="2729485"/>
            <a:chExt cx="1536192" cy="15727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47FA54-2D5E-8FA4-EA44-5FF73A712831}"/>
                </a:ext>
              </a:extLst>
            </p:cNvPr>
            <p:cNvSpPr/>
            <p:nvPr/>
          </p:nvSpPr>
          <p:spPr>
            <a:xfrm>
              <a:off x="2898648" y="2729485"/>
              <a:ext cx="1536192" cy="1572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17" name="Graphic 16" descr="Leaf with solid fill">
              <a:extLst>
                <a:ext uri="{FF2B5EF4-FFF2-40B4-BE49-F238E27FC236}">
                  <a16:creationId xmlns:a16="http://schemas.microsoft.com/office/drawing/2014/main" id="{1F4759F7-4292-8B3D-D7B6-A1B34B80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09544" y="305866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6CE44-8209-6393-1C2A-0158FBC44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52" y="4214600"/>
            <a:ext cx="2779776" cy="1824226"/>
          </a:xfrm>
        </p:spPr>
        <p:txBody>
          <a:bodyPr/>
          <a:lstStyle/>
          <a:p>
            <a:r>
              <a:rPr lang="en-CN" sz="6000" dirty="0"/>
              <a:t>ESG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2D8DD5-55AD-6EA4-8FFE-0596A1730980}"/>
              </a:ext>
            </a:extLst>
          </p:cNvPr>
          <p:cNvGrpSpPr/>
          <p:nvPr/>
        </p:nvGrpSpPr>
        <p:grpSpPr>
          <a:xfrm>
            <a:off x="870974" y="4916084"/>
            <a:ext cx="2009393" cy="1986904"/>
            <a:chOff x="1517904" y="4251958"/>
            <a:chExt cx="1536192" cy="1572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A4E0E-D349-7E7E-2268-F4F74091A158}"/>
                </a:ext>
              </a:extLst>
            </p:cNvPr>
            <p:cNvSpPr/>
            <p:nvPr/>
          </p:nvSpPr>
          <p:spPr>
            <a:xfrm>
              <a:off x="1517904" y="4251958"/>
              <a:ext cx="1536192" cy="1572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9DC0679-E28F-49BA-A6FA-F0AFD3BC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28800" y="4622292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211F2C-DC47-6FA5-751A-6E3785F4A037}"/>
              </a:ext>
            </a:extLst>
          </p:cNvPr>
          <p:cNvSpPr txBox="1"/>
          <p:nvPr/>
        </p:nvSpPr>
        <p:spPr>
          <a:xfrm>
            <a:off x="1150833" y="6993677"/>
            <a:ext cx="11801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4E84B-4F96-A7F3-ADC8-9F2D3C888A4A}"/>
              </a:ext>
            </a:extLst>
          </p:cNvPr>
          <p:cNvSpPr txBox="1"/>
          <p:nvPr/>
        </p:nvSpPr>
        <p:spPr>
          <a:xfrm>
            <a:off x="2356102" y="1421130"/>
            <a:ext cx="26597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Environmental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A318F-E8AC-3A93-61DF-C44FF6DA9A37}"/>
              </a:ext>
            </a:extLst>
          </p:cNvPr>
          <p:cNvSpPr txBox="1"/>
          <p:nvPr/>
        </p:nvSpPr>
        <p:spPr>
          <a:xfrm>
            <a:off x="4202240" y="6866950"/>
            <a:ext cx="218521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Governance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3886E-7931-7789-55D3-4BF3BF88B655}"/>
              </a:ext>
            </a:extLst>
          </p:cNvPr>
          <p:cNvSpPr txBox="1"/>
          <p:nvPr/>
        </p:nvSpPr>
        <p:spPr>
          <a:xfrm>
            <a:off x="7150608" y="1949389"/>
            <a:ext cx="6743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是企业向利益相关方披露其环境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、社会和治理方面绩效的报告</a:t>
            </a: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帮助投资者评估企业的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长期可持续性和风险</a:t>
            </a: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沪深北三大交易所发布的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上市公司自律监管指引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可持续发展报告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明确提出披露主体要发布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2025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年度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可持续发展报告</a:t>
            </a:r>
            <a:r>
              <a:rPr lang="en-US" altLang="zh-CN" sz="24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》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上市公司对</a:t>
            </a:r>
            <a:r>
              <a:rPr lang="en-US" altLang="zh-CN" sz="2400" dirty="0">
                <a:solidFill>
                  <a:srgbClr val="FF0000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ESG</a:t>
            </a:r>
            <a:r>
              <a:rPr lang="zh-CN" altLang="en-US" sz="2400" dirty="0">
                <a:solidFill>
                  <a:srgbClr val="FF0000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信息披露是未来的趋势和要求</a:t>
            </a:r>
            <a:endParaRPr lang="en-US" altLang="zh-CN" sz="2400" dirty="0">
              <a:solidFill>
                <a:srgbClr val="FF0000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4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架构图</a:t>
            </a:r>
            <a:r>
              <a:rPr lang="zh-CN" altLang="en-US" dirty="0"/>
              <a:t>（</a:t>
            </a:r>
            <a:r>
              <a:rPr lang="en-US" altLang="zh-CN" dirty="0"/>
              <a:t>RAG</a:t>
            </a:r>
            <a:r>
              <a:rPr lang="zh-CN" altLang="en-US" dirty="0"/>
              <a:t>和</a:t>
            </a:r>
            <a:r>
              <a:rPr lang="en-US" altLang="zh-CN" dirty="0"/>
              <a:t>PE</a:t>
            </a:r>
            <a:r>
              <a:rPr lang="zh-CN" altLang="en-US" dirty="0"/>
              <a:t>相结合）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DE4D51-3AC1-283C-D566-57639BB0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23950"/>
            <a:ext cx="14351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3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针对某个议题的Prompt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D69BD-A372-C26E-E62F-9F4927395B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5505" y="1367786"/>
            <a:ext cx="11053192" cy="58253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2B87BB-CFFB-5776-B881-449499E776C4}"/>
              </a:ext>
            </a:extLst>
          </p:cNvPr>
          <p:cNvSpPr/>
          <p:nvPr/>
        </p:nvSpPr>
        <p:spPr>
          <a:xfrm>
            <a:off x="1335019" y="3975651"/>
            <a:ext cx="2441851" cy="384313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363C9-C4F2-EE98-E61B-8364E4813E75}"/>
              </a:ext>
            </a:extLst>
          </p:cNvPr>
          <p:cNvCxnSpPr>
            <a:cxnSpLocks/>
          </p:cNvCxnSpPr>
          <p:nvPr/>
        </p:nvCxnSpPr>
        <p:spPr>
          <a:xfrm flipH="1">
            <a:off x="3988905" y="4167807"/>
            <a:ext cx="135172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3B2AD0-4113-F669-7B52-E94302341D2D}"/>
              </a:ext>
            </a:extLst>
          </p:cNvPr>
          <p:cNvSpPr txBox="1"/>
          <p:nvPr/>
        </p:nvSpPr>
        <p:spPr>
          <a:xfrm>
            <a:off x="5534404" y="3898502"/>
            <a:ext cx="165301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9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RAG结果</a:t>
            </a:r>
          </a:p>
        </p:txBody>
      </p:sp>
    </p:spTree>
    <p:extLst>
      <p:ext uri="{BB962C8B-B14F-4D97-AF65-F5344CB8AC3E}">
        <p14:creationId xmlns:p14="http://schemas.microsoft.com/office/powerpoint/2010/main" val="76762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92D82C-0629-1983-582E-2744B90BA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4931" y="285571"/>
            <a:ext cx="9071455" cy="6997699"/>
          </a:xfrm>
        </p:spPr>
      </p:pic>
    </p:spTree>
    <p:extLst>
      <p:ext uri="{BB962C8B-B14F-4D97-AF65-F5344CB8AC3E}">
        <p14:creationId xmlns:p14="http://schemas.microsoft.com/office/powerpoint/2010/main" val="143768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218ACC-F45F-CE3E-20F3-5EFA8EC4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4" y="918679"/>
            <a:ext cx="14223496" cy="63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大纲生成</a:t>
            </a:r>
            <a:r>
              <a:rPr lang="zh-CN" altLang="en-US" dirty="0"/>
              <a:t>（</a:t>
            </a:r>
            <a:r>
              <a:rPr lang="en-US" altLang="zh-CN" dirty="0"/>
              <a:t>RAG+PE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319F6-4C29-7089-FF1B-0817A5C14BFD}"/>
              </a:ext>
            </a:extLst>
          </p:cNvPr>
          <p:cNvSpPr txBox="1"/>
          <p:nvPr/>
        </p:nvSpPr>
        <p:spPr>
          <a:xfrm>
            <a:off x="874643" y="1194651"/>
            <a:ext cx="677186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 err="1">
                <a:solidFill>
                  <a:srgbClr val="C00000"/>
                </a:solidFill>
                <a:latin typeface="-webkit-standard"/>
              </a:rPr>
              <a:t>询问Bedrcok</a:t>
            </a:r>
            <a:r>
              <a:rPr lang="en-US" sz="1400" dirty="0">
                <a:solidFill>
                  <a:srgbClr val="C00000"/>
                </a:solidFill>
                <a:latin typeface="-webkit-standard"/>
              </a:rPr>
              <a:t> Knowledge Base: </a:t>
            </a:r>
            <a:r>
              <a:rPr lang="en-US" sz="14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which ESG topics does Apple discuss in their ESG reports?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Based on the context provided, some of the key ESG (environmental, social, governance) topics that Apple discusses in their ESG reports include: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Environmental: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Climate change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Resources (e.g. using more recycled materials)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Smarter chemistry (safer materials)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Environmental impact in the supply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2030 carbon neutral goal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Social: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Inclusion and diversity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Employee support (benefits, compensation, engagement, COVID-19 response)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Privacy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Accessibility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Education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Health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Human rights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Community initiatives and investments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Job creation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Governance:</a:t>
            </a:r>
            <a:br>
              <a:rPr lang="en-US" sz="1400" dirty="0"/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Corporate governance (board oversight, committees)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Ethics and compliance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Stakeholder engagement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Tax payments</a:t>
            </a:r>
          </a:p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Apple covers a comprehensive range of ESG issues that are important to their business and stakeholders, spanning their products, operations, supply chain, people, and communities they operate in.</a:t>
            </a:r>
            <a:br>
              <a:rPr lang="en-US" sz="1000" dirty="0"/>
            </a:br>
            <a:endParaRPr lang="en-C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1CFDD-8D05-8352-9AE9-E41B0764A74F}"/>
              </a:ext>
            </a:extLst>
          </p:cNvPr>
          <p:cNvSpPr txBox="1"/>
          <p:nvPr/>
        </p:nvSpPr>
        <p:spPr>
          <a:xfrm>
            <a:off x="7858539" y="1194651"/>
            <a:ext cx="73152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Prompt: 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根据下列</a:t>
            </a: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 topics&gt;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为我生成一篇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报告的大纲</a:t>
            </a:r>
            <a:br>
              <a:rPr lang="zh-CN" altLang="en-US" sz="2000" dirty="0">
                <a:solidFill>
                  <a:srgbClr val="C00000"/>
                </a:solidFill>
              </a:rPr>
            </a:b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ESG topics&gt;</a:t>
            </a:r>
          </a:p>
          <a:p>
            <a:pPr algn="l"/>
            <a:r>
              <a:rPr lang="en-US" sz="2000" dirty="0">
                <a:solidFill>
                  <a:srgbClr val="C00000"/>
                </a:solidFill>
                <a:latin typeface="-webkit-standard"/>
              </a:rPr>
              <a:t>{topics}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&lt;/ESG topics&gt;</a:t>
            </a:r>
            <a:br>
              <a:rPr lang="en-US" sz="1400" dirty="0"/>
            </a:br>
            <a:endParaRPr lang="en-C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E47B2-1CF2-696F-6F5A-23839723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56" y="2429569"/>
            <a:ext cx="2628064" cy="501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457EB-EADF-11A0-C916-17B21DAF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866" y="2429569"/>
            <a:ext cx="190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C94C-F95A-F39B-7BBC-272740BD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ath</a:t>
            </a:r>
            <a:r>
              <a:rPr lang="zh-CN" altLang="en-US" dirty="0"/>
              <a:t> </a:t>
            </a:r>
            <a:r>
              <a:rPr lang="en-US" altLang="zh-CN" dirty="0"/>
              <a:t>prompter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0CA2-24B1-38DD-1BF9-1FCAC4DCD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5726900" cy="5431155"/>
          </a:xfrm>
        </p:spPr>
        <p:txBody>
          <a:bodyPr/>
          <a:lstStyle/>
          <a:p>
            <a:r>
              <a:rPr lang="en-US" b="0" i="0" dirty="0" err="1">
                <a:effectLst/>
                <a:highlight>
                  <a:srgbClr val="FFFFFF"/>
                </a:highlight>
                <a:latin typeface="system-ui"/>
              </a:rPr>
              <a:t>CoT</a:t>
            </a:r>
            <a:r>
              <a:rPr lang="en-US" dirty="0">
                <a:highlight>
                  <a:srgbClr val="FFFFFF"/>
                </a:highlight>
                <a:latin typeface="system-ui"/>
              </a:rPr>
              <a:t> (chain of thought)</a:t>
            </a:r>
            <a:endParaRPr lang="en-US" b="0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b="0" i="0" dirty="0" err="1">
                <a:effectLst/>
                <a:highlight>
                  <a:srgbClr val="FFFFFF"/>
                </a:highlight>
                <a:latin typeface="system-ui"/>
              </a:rPr>
              <a:t>algebra+python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system-ui"/>
              </a:rPr>
              <a:t>交叉验证</a:t>
            </a:r>
            <a:endParaRPr lang="en-US" altLang="zh-CN" b="0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system-ui"/>
              </a:rPr>
              <a:t>类似的案例引用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ystem-ui"/>
              </a:rPr>
              <a:t>(</a:t>
            </a:r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few shot)</a:t>
            </a:r>
          </a:p>
          <a:p>
            <a:endParaRPr lang="en-US" dirty="0">
              <a:highlight>
                <a:srgbClr val="FFFFFF"/>
              </a:highlight>
              <a:latin typeface="system-ui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-&gt;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LLM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system-ui"/>
              </a:rPr>
              <a:t>可以快速提升准确性。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D684CC-C256-6CD0-7DE2-EF6540D60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45" y="1355250"/>
            <a:ext cx="8165114" cy="60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27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C4CA-CBFD-1D96-912C-AC386D51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Agent (研发中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A07B-7228-CF51-D2B1-D87406232E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问题前处理与后处理。</a:t>
            </a:r>
            <a:br>
              <a:rPr lang="zh-CN" altLang="en-US" dirty="0"/>
            </a:br>
            <a:r>
              <a:rPr lang="en-US" altLang="zh-CN" dirty="0"/>
              <a:t>2 </a:t>
            </a:r>
            <a:r>
              <a:rPr lang="zh-CN" altLang="en-US" dirty="0"/>
              <a:t>数据源分类识别</a:t>
            </a:r>
            <a:br>
              <a:rPr lang="zh-CN" altLang="en-US" dirty="0"/>
            </a:br>
            <a:r>
              <a:rPr lang="en-US" altLang="zh-CN" dirty="0"/>
              <a:t>3 function call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888277-98F3-C81E-73E4-0785D668D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26" y="3121996"/>
            <a:ext cx="9363205" cy="3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2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08FE-AA5A-25AB-EF58-6F67BDFF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1.SDK直接调用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979F-0E33-CB5B-5B02-392C7F316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Bedrock client:</a:t>
            </a:r>
          </a:p>
          <a:p>
            <a:r>
              <a:rPr lang="en-US" dirty="0">
                <a:hlinkClick r:id="rId2"/>
              </a:rPr>
              <a:t>https://aws.amazon.com/cn/blogs/china/brclient-user-guide/</a:t>
            </a:r>
            <a:endParaRPr lang="en-CN" dirty="0"/>
          </a:p>
          <a:p>
            <a:endParaRPr lang="en-CN" dirty="0"/>
          </a:p>
          <a:p>
            <a:r>
              <a:rPr lang="en-US" dirty="0" err="1"/>
              <a:t>最快开始</a:t>
            </a:r>
            <a:r>
              <a:rPr lang="zh-CN" altLang="en-US" dirty="0"/>
              <a:t>，</a:t>
            </a:r>
            <a:r>
              <a:rPr lang="en-US" altLang="zh-CN" dirty="0"/>
              <a:t>b/</a:t>
            </a:r>
            <a:r>
              <a:rPr lang="en-US" altLang="zh-CN" dirty="0" err="1"/>
              <a:t>s+c</a:t>
            </a:r>
            <a:r>
              <a:rPr lang="en-US" altLang="zh-CN" dirty="0"/>
              <a:t>/s</a:t>
            </a:r>
            <a:r>
              <a:rPr lang="zh-CN" altLang="en-US" dirty="0"/>
              <a:t>，只需要注册</a:t>
            </a:r>
            <a:r>
              <a:rPr lang="en-US" altLang="zh-CN" dirty="0"/>
              <a:t>IAM</a:t>
            </a:r>
            <a:r>
              <a:rPr lang="zh-CN" altLang="en-US" dirty="0"/>
              <a:t>用户即可使用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	</a:t>
            </a:r>
            <a:r>
              <a:rPr lang="en-US" dirty="0" err="1"/>
              <a:t>个人用户</a:t>
            </a:r>
            <a:endParaRPr lang="en-US" dirty="0"/>
          </a:p>
          <a:p>
            <a:r>
              <a:rPr lang="en-US" dirty="0"/>
              <a:t>	demo</a:t>
            </a:r>
          </a:p>
          <a:p>
            <a:r>
              <a:rPr lang="en-US" dirty="0"/>
              <a:t>	</a:t>
            </a:r>
            <a:r>
              <a:rPr lang="en-US" dirty="0" err="1"/>
              <a:t>快速问答</a:t>
            </a:r>
            <a:endParaRPr lang="en-US" dirty="0"/>
          </a:p>
          <a:p>
            <a:endParaRPr lang="en-US" dirty="0"/>
          </a:p>
          <a:p>
            <a:r>
              <a:rPr lang="en-US" dirty="0"/>
              <a:t>TBC</a:t>
            </a:r>
            <a:r>
              <a:rPr lang="zh-CN" altLang="en-US" dirty="0"/>
              <a:t> </a:t>
            </a:r>
            <a:r>
              <a:rPr lang="en-US" altLang="zh-CN" dirty="0"/>
              <a:t>from Zhou </a:t>
            </a:r>
            <a:r>
              <a:rPr lang="en-US" altLang="zh-CN" dirty="0" err="1"/>
              <a:t>jun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3332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98DF-720C-AEFF-D36D-78CCF446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RAG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5DFE-643F-B301-E537-FE7493766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049020"/>
            <a:ext cx="13510260" cy="552958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K</a:t>
            </a:r>
            <a:r>
              <a:rPr lang="en-CN" b="1" dirty="0">
                <a:solidFill>
                  <a:srgbClr val="000000"/>
                </a:solidFill>
              </a:rPr>
              <a:t>nowledge base</a:t>
            </a:r>
          </a:p>
          <a:p>
            <a:r>
              <a:rPr lang="zh-CN" altLang="en-CN" sz="2400" b="1" dirty="0">
                <a:solidFill>
                  <a:srgbClr val="7030A0"/>
                </a:solidFill>
              </a:rPr>
              <a:t>优势</a:t>
            </a:r>
            <a:r>
              <a:rPr lang="zh-CN" altLang="en-US" sz="2400" b="1" dirty="0">
                <a:solidFill>
                  <a:srgbClr val="7030A0"/>
                </a:solidFill>
              </a:rPr>
              <a:t>：</a:t>
            </a:r>
            <a:r>
              <a:rPr lang="en-CN" sz="2400" dirty="0"/>
              <a:t>全托管</a:t>
            </a:r>
            <a:r>
              <a:rPr lang="zh-CN" altLang="en-US" sz="2400" dirty="0"/>
              <a:t>，适合快速验证，十几分钟可以完成</a:t>
            </a:r>
            <a:endParaRPr lang="en-US" altLang="zh-CN" sz="2400" dirty="0"/>
          </a:p>
          <a:p>
            <a:r>
              <a:rPr lang="en-CN" sz="2400" b="1" dirty="0">
                <a:solidFill>
                  <a:srgbClr val="7030A0"/>
                </a:solidFill>
              </a:rPr>
              <a:t>劣势</a:t>
            </a:r>
            <a:r>
              <a:rPr lang="zh-CN" altLang="en-US" sz="2400" b="1" dirty="0">
                <a:solidFill>
                  <a:srgbClr val="7030A0"/>
                </a:solidFill>
              </a:rPr>
              <a:t>：</a:t>
            </a:r>
            <a:r>
              <a:rPr lang="zh-CN" altLang="en-US" sz="2400" dirty="0"/>
              <a:t>只支持</a:t>
            </a:r>
            <a:r>
              <a:rPr lang="en-US" altLang="zh-CN" sz="2400" dirty="0"/>
              <a:t>AWS</a:t>
            </a:r>
            <a:r>
              <a:rPr lang="zh-CN" altLang="en-US" sz="2400" dirty="0"/>
              <a:t> </a:t>
            </a:r>
            <a:r>
              <a:rPr lang="en-US" altLang="zh-CN" sz="2400" dirty="0"/>
              <a:t>bedrock</a:t>
            </a:r>
            <a:r>
              <a:rPr lang="zh-CN" altLang="en-US" sz="2400" dirty="0"/>
              <a:t>托管的模型以及指定的向量数据库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AOS,Aurora,Pinecone,Redis</a:t>
            </a:r>
            <a:r>
              <a:rPr lang="en-US" altLang="zh-CN" sz="2400" dirty="0"/>
              <a:t>).</a:t>
            </a:r>
            <a:r>
              <a:rPr lang="zh-CN" altLang="en-US" sz="2400" dirty="0"/>
              <a:t>需要额外的前端集成。可以调整的参数有限</a:t>
            </a:r>
            <a:endParaRPr lang="en-US" altLang="zh-CN" sz="2400" dirty="0"/>
          </a:p>
          <a:p>
            <a:endParaRPr lang="en-CN" sz="2400" dirty="0"/>
          </a:p>
          <a:p>
            <a:r>
              <a:rPr lang="en-US" sz="2800" b="1" dirty="0"/>
              <a:t>L</a:t>
            </a:r>
            <a:r>
              <a:rPr lang="en-CN" sz="2800" b="1" dirty="0"/>
              <a:t>angchain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solution</a:t>
            </a:r>
            <a:endParaRPr lang="en-CN" sz="2800" b="1" dirty="0"/>
          </a:p>
          <a:p>
            <a:r>
              <a:rPr lang="zh-CN" altLang="en-CN" sz="2400" b="1" dirty="0">
                <a:solidFill>
                  <a:srgbClr val="7030A0"/>
                </a:solidFill>
              </a:rPr>
              <a:t>优势</a:t>
            </a:r>
            <a:r>
              <a:rPr lang="zh-CN" altLang="en-US" sz="2400" b="1" dirty="0">
                <a:solidFill>
                  <a:srgbClr val="7030A0"/>
                </a:solidFill>
              </a:rPr>
              <a:t>：</a:t>
            </a:r>
            <a:r>
              <a:rPr lang="en-CN" sz="2400" dirty="0"/>
              <a:t>灵活</a:t>
            </a:r>
            <a:r>
              <a:rPr lang="zh-CN" altLang="en-US" sz="2400" dirty="0"/>
              <a:t>，可以选择多种不同模型，包括自建模型。提供前端</a:t>
            </a:r>
            <a:r>
              <a:rPr lang="en-US" altLang="zh-CN" sz="2400" dirty="0"/>
              <a:t>host</a:t>
            </a:r>
            <a:r>
              <a:rPr lang="zh-CN" altLang="en-US" sz="2400" dirty="0"/>
              <a:t>功能，可以直接到生产，可以灵活调整各种</a:t>
            </a:r>
            <a:r>
              <a:rPr lang="en-US" altLang="zh-CN" sz="2400" dirty="0"/>
              <a:t>embedding</a:t>
            </a:r>
            <a:r>
              <a:rPr lang="zh-CN" altLang="en-US" sz="2400" dirty="0"/>
              <a:t>和数据处理参数</a:t>
            </a:r>
            <a:endParaRPr lang="en-US" altLang="zh-CN" sz="2400" dirty="0"/>
          </a:p>
          <a:p>
            <a:r>
              <a:rPr lang="en-CN" sz="2400" b="1" dirty="0">
                <a:solidFill>
                  <a:srgbClr val="7030A0"/>
                </a:solidFill>
              </a:rPr>
              <a:t>劣势</a:t>
            </a:r>
            <a:r>
              <a:rPr lang="zh-CN" altLang="en-US" sz="2400" b="1" dirty="0">
                <a:solidFill>
                  <a:srgbClr val="7030A0"/>
                </a:solidFill>
              </a:rPr>
              <a:t>：</a:t>
            </a:r>
            <a:r>
              <a:rPr lang="zh-CN" altLang="en-CN" sz="2400" dirty="0"/>
              <a:t>部署</a:t>
            </a:r>
            <a:r>
              <a:rPr lang="zh-CN" altLang="en-US" sz="2400" dirty="0"/>
              <a:t>过程和使用相对复杂，需要一定的经验。需要对系统维护</a:t>
            </a:r>
            <a:endParaRPr lang="en-US" altLang="zh-CN" sz="2400" dirty="0"/>
          </a:p>
          <a:p>
            <a:endParaRPr lang="en-CN" sz="2400" dirty="0"/>
          </a:p>
          <a:p>
            <a:r>
              <a:rPr lang="en-US" b="1" dirty="0"/>
              <a:t>M</a:t>
            </a:r>
            <a:r>
              <a:rPr lang="en-CN" b="1" dirty="0"/>
              <a:t>ulti-modal</a:t>
            </a:r>
          </a:p>
          <a:p>
            <a:r>
              <a:rPr lang="en-CN" sz="2400" b="1" dirty="0">
                <a:solidFill>
                  <a:srgbClr val="7030A0"/>
                </a:solidFill>
              </a:rPr>
              <a:t>优势</a:t>
            </a:r>
            <a:r>
              <a:rPr lang="zh-CN" altLang="en-US" sz="2400" dirty="0">
                <a:solidFill>
                  <a:srgbClr val="7030A0"/>
                </a:solidFill>
              </a:rPr>
              <a:t>：</a:t>
            </a:r>
            <a:r>
              <a:rPr lang="zh-CN" altLang="en-US" sz="2400" dirty="0">
                <a:latin typeface="+mn-ea"/>
              </a:rPr>
              <a:t>可以</a:t>
            </a:r>
            <a:r>
              <a:rPr lang="zh-CN" altLang="en-US" sz="2400" b="0" i="0" dirty="0">
                <a:effectLst/>
                <a:latin typeface="+mn-ea"/>
              </a:rPr>
              <a:t>根据用户问题召回图像和文本</a:t>
            </a:r>
            <a:r>
              <a:rPr lang="zh-CN" altLang="en-US" sz="2400" dirty="0">
                <a:latin typeface="+mn-ea"/>
              </a:rPr>
              <a:t>，并利用</a:t>
            </a:r>
            <a:r>
              <a:rPr lang="en-US" altLang="zh-CN" sz="2400" dirty="0">
                <a:latin typeface="+mn-ea"/>
              </a:rPr>
              <a:t>Claude3</a:t>
            </a:r>
            <a:r>
              <a:rPr lang="en-US" sz="2400" b="0" i="0" dirty="0">
                <a:effectLst/>
                <a:latin typeface="+mn-ea"/>
              </a:rPr>
              <a:t>对多模态信息的理解</a:t>
            </a:r>
            <a:r>
              <a:rPr lang="zh-CN" altLang="en-US" sz="2400" b="0" i="0" dirty="0">
                <a:effectLst/>
                <a:latin typeface="+mn-ea"/>
              </a:rPr>
              <a:t>生成更全面的回答</a:t>
            </a:r>
            <a:endParaRPr lang="en-US" altLang="zh-CN" sz="2400" b="0" i="0" dirty="0">
              <a:effectLst/>
              <a:latin typeface="+mn-ea"/>
            </a:endParaRPr>
          </a:p>
          <a:p>
            <a:r>
              <a:rPr lang="zh-CN" altLang="en-US" sz="2400" b="1" dirty="0">
                <a:solidFill>
                  <a:srgbClr val="7030A0"/>
                </a:solidFill>
                <a:latin typeface="+mn-ea"/>
              </a:rPr>
              <a:t>劣势：</a:t>
            </a:r>
            <a:r>
              <a:rPr lang="zh-CN" altLang="en-US" sz="2400" dirty="0">
                <a:latin typeface="+mn-ea"/>
              </a:rPr>
              <a:t>起步阶段，召回准确率低</a:t>
            </a:r>
            <a:endParaRPr lang="zh-CN" altLang="en-US" sz="2400" b="0" i="0" dirty="0">
              <a:effectLst/>
              <a:latin typeface="+mn-ea"/>
            </a:endParaRPr>
          </a:p>
          <a:p>
            <a:endParaRPr lang="en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7097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1CB0-9ABE-865A-573E-537ACBAD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数据方案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0B4F7-D4E1-2A32-136B-4408C16B9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5351119" cy="4686301"/>
          </a:xfrm>
        </p:spPr>
        <p:txBody>
          <a:bodyPr/>
          <a:lstStyle/>
          <a:p>
            <a:r>
              <a:rPr lang="en-CN" dirty="0"/>
              <a:t>RAG</a:t>
            </a:r>
          </a:p>
          <a:p>
            <a:r>
              <a:rPr lang="en-CN" altLang="zh-CN" dirty="0"/>
              <a:t>	</a:t>
            </a:r>
            <a:r>
              <a:rPr lang="zh-CN" altLang="en-US" dirty="0"/>
              <a:t>与业务团队直接沟通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结合数据收集，数据分析与治理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zh-CN" altLang="en-US" dirty="0"/>
              <a:t>方案较成熟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7186E-0140-FBA7-D307-9BA90FDF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21" y="3712314"/>
            <a:ext cx="7772400" cy="34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9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2947D-1CEF-924B-ADF8-D0E4B52EE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行业案例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 err="1"/>
              <a:t>教育</a:t>
            </a:r>
            <a:r>
              <a:rPr lang="zh-CN" altLang="en-US" dirty="0"/>
              <a:t>：问答系统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8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E9B-44BE-B1DE-92F2-2E75EEAC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411480"/>
            <a:ext cx="13514832" cy="1371600"/>
          </a:xfrm>
        </p:spPr>
        <p:txBody>
          <a:bodyPr/>
          <a:lstStyle/>
          <a:p>
            <a:r>
              <a:rPr lang="en-CN" dirty="0"/>
              <a:t>好未来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FC83-AF7D-B84B-580F-A5E76113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1783080"/>
            <a:ext cx="13715999" cy="5715000"/>
          </a:xfrm>
        </p:spPr>
        <p:txBody>
          <a:bodyPr/>
          <a:lstStyle/>
          <a:p>
            <a:r>
              <a:rPr lang="en-CN" dirty="0"/>
              <a:t>和客户交流后介绍了Claude</a:t>
            </a:r>
            <a:r>
              <a:rPr lang="en-US" altLang="zh-CN" dirty="0"/>
              <a:t>3</a:t>
            </a:r>
            <a:r>
              <a:rPr lang="zh-CN" altLang="en-US" dirty="0"/>
              <a:t>的性能特点，和客户运维部门沟通后，运维部门对知识库感兴趣。</a:t>
            </a:r>
            <a:endParaRPr lang="en-US" altLang="zh-CN" dirty="0"/>
          </a:p>
          <a:p>
            <a:r>
              <a:rPr lang="en-US" altLang="zh-CN" dirty="0"/>
              <a:t>SA</a:t>
            </a:r>
            <a:r>
              <a:rPr lang="zh-CN" altLang="en-US" dirty="0"/>
              <a:t>从客户拿到</a:t>
            </a:r>
            <a:r>
              <a:rPr lang="en-US" altLang="zh-CN" dirty="0"/>
              <a:t>QA</a:t>
            </a:r>
            <a:r>
              <a:rPr lang="zh-CN" altLang="en-US" dirty="0"/>
              <a:t>文档后搭建了一个由</a:t>
            </a:r>
            <a:r>
              <a:rPr lang="en-US" altLang="zh-CN" dirty="0"/>
              <a:t>Claude3</a:t>
            </a:r>
            <a:r>
              <a:rPr lang="zh-CN" altLang="en-US" dirty="0"/>
              <a:t>的</a:t>
            </a:r>
            <a:r>
              <a:rPr lang="en-US" altLang="zh-CN" dirty="0"/>
              <a:t>sonnet</a:t>
            </a:r>
            <a:r>
              <a:rPr lang="zh-CN" altLang="en-US" dirty="0"/>
              <a:t>作为</a:t>
            </a:r>
            <a:r>
              <a:rPr lang="en-US" altLang="zh-CN" dirty="0"/>
              <a:t>LLM</a:t>
            </a:r>
            <a:r>
              <a:rPr lang="zh-CN" altLang="en-US" dirty="0"/>
              <a:t>核心的知识库</a:t>
            </a:r>
            <a:r>
              <a:rPr lang="en-US" altLang="zh-CN" dirty="0"/>
              <a:t>POC</a:t>
            </a:r>
            <a:r>
              <a:rPr lang="zh-CN" altLang="en-US" dirty="0"/>
              <a:t>环境并给客户展示。客户对展示的结果表示满意，已经开始在自己账号部署并尝试</a:t>
            </a:r>
            <a:endParaRPr lang="en-US" altLang="zh-CN" dirty="0"/>
          </a:p>
          <a:p>
            <a:r>
              <a:rPr lang="zh-CN" altLang="en-US" dirty="0"/>
              <a:t>客户准备尝试两种场景：</a:t>
            </a:r>
            <a:endParaRPr lang="en-US" altLang="zh-CN" dirty="0"/>
          </a:p>
          <a:p>
            <a:pPr marL="617220" indent="-617220">
              <a:buAutoNum type="arabicPeriod"/>
            </a:pPr>
            <a:r>
              <a:rPr lang="zh-CN" altLang="en-US" dirty="0"/>
              <a:t>客户自己的</a:t>
            </a:r>
            <a:r>
              <a:rPr lang="en-US" altLang="zh-CN" dirty="0"/>
              <a:t>APP</a:t>
            </a:r>
            <a:r>
              <a:rPr lang="zh-CN" altLang="en-US" dirty="0"/>
              <a:t>接入到知识库（通过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GW</a:t>
            </a:r>
            <a:r>
              <a:rPr lang="zh-CN" altLang="en-US" dirty="0"/>
              <a:t>），用于面向</a:t>
            </a:r>
            <a:r>
              <a:rPr lang="en-US" altLang="zh-CN" dirty="0"/>
              <a:t>C</a:t>
            </a:r>
            <a:r>
              <a:rPr lang="zh-CN" altLang="en-US" dirty="0"/>
              <a:t>端客户使用</a:t>
            </a:r>
            <a:endParaRPr lang="en-US" altLang="zh-CN" dirty="0"/>
          </a:p>
          <a:p>
            <a:pPr marL="617220" indent="-617220">
              <a:buAutoNum type="arabicPeriod"/>
            </a:pPr>
            <a:r>
              <a:rPr lang="en-US" dirty="0" err="1"/>
              <a:t>客户售后人员作为辅助工具使用</a:t>
            </a:r>
            <a:r>
              <a:rPr lang="zh-CN" altLang="en-US" dirty="0"/>
              <a:t>，用网页作为前端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927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38C6-8125-EA9A-8E58-824530B3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53858"/>
          </a:xfrm>
        </p:spPr>
        <p:txBody>
          <a:bodyPr/>
          <a:lstStyle/>
          <a:p>
            <a:r>
              <a:rPr lang="en-CN" dirty="0"/>
              <a:t>使用场景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3CE4-0ADF-18FE-0F2E-56BE5865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350987"/>
            <a:ext cx="12618720" cy="6061369"/>
          </a:xfrm>
        </p:spPr>
        <p:txBody>
          <a:bodyPr>
            <a:normAutofit fontScale="92500" lnSpcReduction="10000"/>
          </a:bodyPr>
          <a:lstStyle/>
          <a:p>
            <a:pPr marL="411480" indent="-411480">
              <a:buFont typeface="Arial" panose="020B0604020202020204" pitchFamily="34" charset="0"/>
              <a:buChar char="•"/>
            </a:pPr>
            <a:r>
              <a:rPr lang="en-CN" b="1" dirty="0"/>
              <a:t>回答用户对APP的使用问题</a:t>
            </a:r>
            <a:endParaRPr lang="en-US" altLang="zh-CN" b="1" dirty="0"/>
          </a:p>
          <a:p>
            <a:r>
              <a:rPr lang="zh-CN" altLang="en-US" dirty="0"/>
              <a:t>    譬如：</a:t>
            </a:r>
            <a:r>
              <a:rPr lang="en-US" altLang="zh-CN" dirty="0"/>
              <a:t>Q</a:t>
            </a:r>
            <a:r>
              <a:rPr lang="zh-CN" altLang="en-US" dirty="0"/>
              <a:t>：学生端</a:t>
            </a:r>
            <a:r>
              <a:rPr lang="en-CN" dirty="0"/>
              <a:t>App</a:t>
            </a:r>
            <a:r>
              <a:rPr lang="zh-CN" altLang="en-US" dirty="0"/>
              <a:t>安装后运行，出现提示</a:t>
            </a:r>
            <a:r>
              <a:rPr lang="en-CN" dirty="0"/>
              <a:t>“device not Recommeded” A:</a:t>
            </a:r>
            <a:r>
              <a:rPr lang="zh-CN" altLang="en-US" dirty="0"/>
              <a:t>建议家长更换设备。设备不满足</a:t>
            </a:r>
            <a:r>
              <a:rPr lang="en-CN" dirty="0"/>
              <a:t>App</a:t>
            </a:r>
            <a:r>
              <a:rPr lang="zh-CN" altLang="en-US" dirty="0"/>
              <a:t>安装运行的最低条件。设备系统版本不低于</a:t>
            </a:r>
            <a:r>
              <a:rPr lang="en-CN" dirty="0"/>
              <a:t>win7</a:t>
            </a:r>
            <a:r>
              <a:rPr lang="zh-CN" altLang="en-US" dirty="0"/>
              <a:t>，</a:t>
            </a:r>
            <a:r>
              <a:rPr lang="en-CN" dirty="0"/>
              <a:t>CPU</a:t>
            </a:r>
            <a:r>
              <a:rPr lang="zh-CN" altLang="en-US" dirty="0"/>
              <a:t>建议在四核</a:t>
            </a:r>
            <a:r>
              <a:rPr lang="en-CN" dirty="0"/>
              <a:t> 2.0GHz</a:t>
            </a:r>
            <a:r>
              <a:rPr lang="zh-CN" altLang="en-US" dirty="0"/>
              <a:t>以上，并且内存不小于</a:t>
            </a:r>
            <a:r>
              <a:rPr lang="en-CN" dirty="0"/>
              <a:t>8G </a:t>
            </a:r>
            <a:r>
              <a:rPr lang="zh-CN" altLang="en-US" dirty="0"/>
              <a:t>。</a:t>
            </a:r>
            <a:r>
              <a:rPr lang="en-CN" dirty="0"/>
              <a:t>2020</a:t>
            </a:r>
            <a:r>
              <a:rPr lang="zh-CN" altLang="en-US" dirty="0"/>
              <a:t>年及之后的非轻薄本设备大部分都满足要求</a:t>
            </a:r>
            <a:r>
              <a:rPr lang="en-CN" dirty="0"/>
              <a:t> </a:t>
            </a:r>
          </a:p>
          <a:p>
            <a:pPr marL="411480" indent="-411480">
              <a:spcAft>
                <a:spcPts val="1560"/>
              </a:spcAft>
              <a:buFont typeface="Arial" panose="020B0604020202020204" pitchFamily="34" charset="0"/>
              <a:buChar char="•"/>
            </a:pPr>
            <a:r>
              <a:rPr lang="en-CN" b="1" dirty="0"/>
              <a:t>回答课程以及报名的一些常见规则问题</a:t>
            </a:r>
            <a:endParaRPr lang="en-US" b="1" dirty="0"/>
          </a:p>
          <a:p>
            <a:pPr>
              <a:spcAft>
                <a:spcPts val="1560"/>
              </a:spcAft>
            </a:pPr>
            <a:r>
              <a:rPr lang="zh-CN" altLang="en-US" dirty="0"/>
              <a:t>   譬如：</a:t>
            </a:r>
            <a:r>
              <a:rPr lang="en-CN" dirty="0"/>
              <a:t>Q</a:t>
            </a:r>
            <a:r>
              <a:rPr lang="zh-CN" altLang="en-US" dirty="0"/>
              <a:t>：课中考试的</a:t>
            </a:r>
            <a:r>
              <a:rPr lang="en-CN" dirty="0"/>
              <a:t>paper</a:t>
            </a:r>
            <a:r>
              <a:rPr lang="zh-CN" altLang="en-US" dirty="0"/>
              <a:t>绑定之后，解绑并修改</a:t>
            </a:r>
            <a:r>
              <a:rPr lang="en-CN" dirty="0"/>
              <a:t>paper</a:t>
            </a:r>
            <a:r>
              <a:rPr lang="zh-CN" altLang="en-US" dirty="0"/>
              <a:t>中的题目，然后重新绑定，为什么学生那边的题目没有修改过来？</a:t>
            </a:r>
            <a:r>
              <a:rPr lang="en-CN" dirty="0"/>
              <a:t>A</a:t>
            </a:r>
            <a:r>
              <a:rPr lang="zh-CN" altLang="en-US" dirty="0"/>
              <a:t>：这种情况，需要更新</a:t>
            </a:r>
            <a:r>
              <a:rPr lang="en-CN" dirty="0"/>
              <a:t>paper</a:t>
            </a:r>
            <a:r>
              <a:rPr lang="zh-CN" altLang="en-US" dirty="0"/>
              <a:t>后，生成新的</a:t>
            </a:r>
            <a:r>
              <a:rPr lang="en-CN" dirty="0"/>
              <a:t>paper id</a:t>
            </a:r>
            <a:r>
              <a:rPr lang="zh-CN" altLang="en-US" dirty="0"/>
              <a:t>，然后去辅导后台绑定这个新的</a:t>
            </a:r>
            <a:r>
              <a:rPr lang="en-CN" dirty="0"/>
              <a:t>paper </a:t>
            </a:r>
          </a:p>
          <a:p>
            <a:pPr marL="411480" indent="-411480">
              <a:spcAft>
                <a:spcPts val="1560"/>
              </a:spcAft>
              <a:buFont typeface="Arial" panose="020B0604020202020204" pitchFamily="34" charset="0"/>
              <a:buChar char="•"/>
            </a:pPr>
            <a:r>
              <a:rPr lang="en-CN" dirty="0"/>
              <a:t>通过使用大模型加上知识库</a:t>
            </a:r>
            <a:r>
              <a:rPr lang="zh-CN" altLang="en-US" dirty="0"/>
              <a:t>，不仅能精确理解客户通过不同方式提出的问题，同时还能进行私有化数据库的知识召回，同时以简洁明了的方式回答问题，从而达到提高内部生产效率，以及提升客户满意度的效果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896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DDDF-86E5-25BB-76C1-F3D7F86F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666" y="3247949"/>
            <a:ext cx="12618720" cy="1590676"/>
          </a:xfrm>
        </p:spPr>
        <p:txBody>
          <a:bodyPr>
            <a:normAutofit/>
          </a:bodyPr>
          <a:lstStyle/>
          <a:p>
            <a:r>
              <a:rPr lang="en-CN" sz="792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959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3CA675-5DB3-7B24-B445-13C5068A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566287"/>
            <a:ext cx="9326880" cy="58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30929</TotalTime>
  <Words>1572</Words>
  <Application>Microsoft Macintosh PowerPoint</Application>
  <PresentationFormat>Custom</PresentationFormat>
  <Paragraphs>101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-webkit-standard</vt:lpstr>
      <vt:lpstr>system-ui</vt:lpstr>
      <vt:lpstr>Amazon Ember</vt:lpstr>
      <vt:lpstr>Amazon Ember Light</vt:lpstr>
      <vt:lpstr>Amazon Ember Regular</vt:lpstr>
      <vt:lpstr>Arial</vt:lpstr>
      <vt:lpstr>Calibri</vt:lpstr>
      <vt:lpstr>DeckTemplate-AWS</vt:lpstr>
      <vt:lpstr>PowerPoint Presentation</vt:lpstr>
      <vt:lpstr>1.SDK直接调用</vt:lpstr>
      <vt:lpstr>2. RAG</vt:lpstr>
      <vt:lpstr>数据方案</vt:lpstr>
      <vt:lpstr>PowerPoint Presentation</vt:lpstr>
      <vt:lpstr>好未来  </vt:lpstr>
      <vt:lpstr>使用场景 </vt:lpstr>
      <vt:lpstr>Demo</vt:lpstr>
      <vt:lpstr>PowerPoint Presentation</vt:lpstr>
      <vt:lpstr>PowerPoint Presentation</vt:lpstr>
      <vt:lpstr>PowerPoint Presentation</vt:lpstr>
      <vt:lpstr>ESG报告介绍</vt:lpstr>
      <vt:lpstr>架构图（RAG和PE相结合）</vt:lpstr>
      <vt:lpstr>针对某个议题的Prompt</vt:lpstr>
      <vt:lpstr>Example</vt:lpstr>
      <vt:lpstr>Prompt</vt:lpstr>
      <vt:lpstr>大纲生成（RAG+PE）</vt:lpstr>
      <vt:lpstr>Math prompter</vt:lpstr>
      <vt:lpstr>Agent (研发中）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201</cp:revision>
  <dcterms:created xsi:type="dcterms:W3CDTF">2016-06-17T18:22:10Z</dcterms:created>
  <dcterms:modified xsi:type="dcterms:W3CDTF">2024-04-01T03:15:06Z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